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notesMasterIdLst>
    <p:notesMasterId r:id="rId14"/>
  </p:notesMasterIdLst>
  <p:sldIdLst>
    <p:sldId id="256" r:id="rId2"/>
    <p:sldId id="257" r:id="rId3"/>
    <p:sldId id="265" r:id="rId4"/>
    <p:sldId id="259" r:id="rId5"/>
    <p:sldId id="261" r:id="rId6"/>
    <p:sldId id="262" r:id="rId7"/>
    <p:sldId id="263" r:id="rId8"/>
    <p:sldId id="258" r:id="rId9"/>
    <p:sldId id="264" r:id="rId10"/>
    <p:sldId id="260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8"/>
  </p:normalViewPr>
  <p:slideViewPr>
    <p:cSldViewPr snapToGrid="0">
      <p:cViewPr varScale="1">
        <p:scale>
          <a:sx n="117" d="100"/>
          <a:sy n="117" d="100"/>
        </p:scale>
        <p:origin x="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D57C3-E25E-4BE9-9036-2709BEAB046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1BD43F-F024-4A77-B367-9D480FBA93D5}">
      <dgm:prSet/>
      <dgm:spPr/>
      <dgm:t>
        <a:bodyPr/>
        <a:lstStyle/>
        <a:p>
          <a:r>
            <a:rPr lang="en-US"/>
            <a:t>How does your organization and/or community define well-being?</a:t>
          </a:r>
        </a:p>
      </dgm:t>
    </dgm:pt>
    <dgm:pt modelId="{4F873BC3-8DE8-44AB-AA5D-FD6404A9F246}" type="parTrans" cxnId="{96647B3A-429E-491C-B2C6-525300DE9D5B}">
      <dgm:prSet/>
      <dgm:spPr/>
      <dgm:t>
        <a:bodyPr/>
        <a:lstStyle/>
        <a:p>
          <a:endParaRPr lang="en-US"/>
        </a:p>
      </dgm:t>
    </dgm:pt>
    <dgm:pt modelId="{0AD54EBA-AB53-47C7-B154-45C53B34EAB7}" type="sibTrans" cxnId="{96647B3A-429E-491C-B2C6-525300DE9D5B}">
      <dgm:prSet/>
      <dgm:spPr/>
      <dgm:t>
        <a:bodyPr/>
        <a:lstStyle/>
        <a:p>
          <a:endParaRPr lang="en-US"/>
        </a:p>
      </dgm:t>
    </dgm:pt>
    <dgm:pt modelId="{11F66474-EC23-4668-9F67-4307869559F4}">
      <dgm:prSet/>
      <dgm:spPr/>
      <dgm:t>
        <a:bodyPr/>
        <a:lstStyle/>
        <a:p>
          <a:r>
            <a:rPr lang="en-US"/>
            <a:t>How do you integrate health and well-being principles into your organizational culture and workplace practice and foster it with staff?</a:t>
          </a:r>
        </a:p>
      </dgm:t>
    </dgm:pt>
    <dgm:pt modelId="{F2C6EC0B-32CB-4440-B0AB-B24209DA8FC8}" type="parTrans" cxnId="{15945522-A886-4FC2-BCD4-3626AC3A2DC4}">
      <dgm:prSet/>
      <dgm:spPr/>
      <dgm:t>
        <a:bodyPr/>
        <a:lstStyle/>
        <a:p>
          <a:endParaRPr lang="en-US"/>
        </a:p>
      </dgm:t>
    </dgm:pt>
    <dgm:pt modelId="{9A98309B-CE23-4DE9-8077-F77ECDF7B274}" type="sibTrans" cxnId="{15945522-A886-4FC2-BCD4-3626AC3A2DC4}">
      <dgm:prSet/>
      <dgm:spPr/>
      <dgm:t>
        <a:bodyPr/>
        <a:lstStyle/>
        <a:p>
          <a:endParaRPr lang="en-US"/>
        </a:p>
      </dgm:t>
    </dgm:pt>
    <dgm:pt modelId="{22015E07-7387-40EC-9071-50558973B7EB}">
      <dgm:prSet/>
      <dgm:spPr/>
      <dgm:t>
        <a:bodyPr/>
        <a:lstStyle/>
        <a:p>
          <a:r>
            <a:rPr lang="en-US"/>
            <a:t>In what ways are you fostering physical and mental health?</a:t>
          </a:r>
        </a:p>
      </dgm:t>
    </dgm:pt>
    <dgm:pt modelId="{D0E4CA9A-34F3-4559-A91E-DEC93B456AA7}" type="parTrans" cxnId="{34835270-0254-482C-A388-4FE854DE2F36}">
      <dgm:prSet/>
      <dgm:spPr/>
      <dgm:t>
        <a:bodyPr/>
        <a:lstStyle/>
        <a:p>
          <a:endParaRPr lang="en-US"/>
        </a:p>
      </dgm:t>
    </dgm:pt>
    <dgm:pt modelId="{9D64B42B-AD4B-4EB0-A100-B49845103597}" type="sibTrans" cxnId="{34835270-0254-482C-A388-4FE854DE2F36}">
      <dgm:prSet/>
      <dgm:spPr/>
      <dgm:t>
        <a:bodyPr/>
        <a:lstStyle/>
        <a:p>
          <a:endParaRPr lang="en-US"/>
        </a:p>
      </dgm:t>
    </dgm:pt>
    <dgm:pt modelId="{72164013-41A3-4E18-9788-F4ADCE9A7E32}">
      <dgm:prSet/>
      <dgm:spPr/>
      <dgm:t>
        <a:bodyPr/>
        <a:lstStyle/>
        <a:p>
          <a:r>
            <a:rPr lang="en-US"/>
            <a:t>How do museums’ curation, collections, education, and exhibitions advance the public’s personal, intellectual, social, and physical well-being?</a:t>
          </a:r>
        </a:p>
      </dgm:t>
    </dgm:pt>
    <dgm:pt modelId="{8836E06C-87EF-4999-9916-B24EDEF1FFBF}" type="parTrans" cxnId="{C60EFABA-1DA9-4009-B42E-9C5CF9F97B60}">
      <dgm:prSet/>
      <dgm:spPr/>
      <dgm:t>
        <a:bodyPr/>
        <a:lstStyle/>
        <a:p>
          <a:endParaRPr lang="en-US"/>
        </a:p>
      </dgm:t>
    </dgm:pt>
    <dgm:pt modelId="{36EF3316-E761-4265-ACA3-F4928CEA0DC2}" type="sibTrans" cxnId="{C60EFABA-1DA9-4009-B42E-9C5CF9F97B60}">
      <dgm:prSet/>
      <dgm:spPr/>
      <dgm:t>
        <a:bodyPr/>
        <a:lstStyle/>
        <a:p>
          <a:endParaRPr lang="en-US"/>
        </a:p>
      </dgm:t>
    </dgm:pt>
    <dgm:pt modelId="{05D1EE8E-4151-411C-8E5B-2531C6B0DD2A}">
      <dgm:prSet/>
      <dgm:spPr/>
      <dgm:t>
        <a:bodyPr/>
        <a:lstStyle/>
        <a:p>
          <a:r>
            <a:rPr lang="en-US"/>
            <a:t>In what ways are you fostering social inclusion, connection, and belonging?</a:t>
          </a:r>
        </a:p>
      </dgm:t>
    </dgm:pt>
    <dgm:pt modelId="{F926A0CE-B26F-4DB7-A0BE-3D5EA186C018}" type="parTrans" cxnId="{CCD730B9-4D18-4561-BFCA-B4E6AA723D5F}">
      <dgm:prSet/>
      <dgm:spPr/>
      <dgm:t>
        <a:bodyPr/>
        <a:lstStyle/>
        <a:p>
          <a:endParaRPr lang="en-US"/>
        </a:p>
      </dgm:t>
    </dgm:pt>
    <dgm:pt modelId="{CF32D275-DE7C-408B-8CC5-001492380EE1}" type="sibTrans" cxnId="{CCD730B9-4D18-4561-BFCA-B4E6AA723D5F}">
      <dgm:prSet/>
      <dgm:spPr/>
      <dgm:t>
        <a:bodyPr/>
        <a:lstStyle/>
        <a:p>
          <a:endParaRPr lang="en-US"/>
        </a:p>
      </dgm:t>
    </dgm:pt>
    <dgm:pt modelId="{9248D13D-0F22-404B-B829-611AAFDCE99E}">
      <dgm:prSet/>
      <dgm:spPr/>
      <dgm:t>
        <a:bodyPr/>
        <a:lstStyle/>
        <a:p>
          <a:r>
            <a:rPr lang="en-US"/>
            <a:t>How do you create physical and virtual spaces that promote reflection, resilience, and renewal?</a:t>
          </a:r>
        </a:p>
      </dgm:t>
    </dgm:pt>
    <dgm:pt modelId="{34AAD9C1-B5EA-430B-B4F0-155B7E6F93DA}" type="parTrans" cxnId="{D930B78C-1411-430E-B6E0-C3DF68622C5A}">
      <dgm:prSet/>
      <dgm:spPr/>
      <dgm:t>
        <a:bodyPr/>
        <a:lstStyle/>
        <a:p>
          <a:endParaRPr lang="en-US"/>
        </a:p>
      </dgm:t>
    </dgm:pt>
    <dgm:pt modelId="{1F97A8AB-7453-4ACF-8FDC-20D4E72F6FF3}" type="sibTrans" cxnId="{D930B78C-1411-430E-B6E0-C3DF68622C5A}">
      <dgm:prSet/>
      <dgm:spPr/>
      <dgm:t>
        <a:bodyPr/>
        <a:lstStyle/>
        <a:p>
          <a:endParaRPr lang="en-US"/>
        </a:p>
      </dgm:t>
    </dgm:pt>
    <dgm:pt modelId="{5FD9A7D4-0809-4F6C-B714-0CFDA1D97E8B}">
      <dgm:prSet/>
      <dgm:spPr/>
      <dgm:t>
        <a:bodyPr/>
        <a:lstStyle/>
        <a:p>
          <a:r>
            <a:rPr lang="en-US"/>
            <a:t>How can internal and external communications cultivate trust, authenticity, affirmation, and engagement among museum staff, audiences, and communities?</a:t>
          </a:r>
        </a:p>
      </dgm:t>
    </dgm:pt>
    <dgm:pt modelId="{319EAC6A-B2CA-421B-A013-F511E5677231}" type="parTrans" cxnId="{AA522AD5-9EDF-4419-B94D-001C6621CB1B}">
      <dgm:prSet/>
      <dgm:spPr/>
      <dgm:t>
        <a:bodyPr/>
        <a:lstStyle/>
        <a:p>
          <a:endParaRPr lang="en-US"/>
        </a:p>
      </dgm:t>
    </dgm:pt>
    <dgm:pt modelId="{FA988C64-3C0B-4087-BAB8-260307FD6552}" type="sibTrans" cxnId="{AA522AD5-9EDF-4419-B94D-001C6621CB1B}">
      <dgm:prSet/>
      <dgm:spPr/>
      <dgm:t>
        <a:bodyPr/>
        <a:lstStyle/>
        <a:p>
          <a:endParaRPr lang="en-US"/>
        </a:p>
      </dgm:t>
    </dgm:pt>
    <dgm:pt modelId="{261C8F66-267A-402C-AEBA-EFADCD53282A}">
      <dgm:prSet/>
      <dgm:spPr/>
      <dgm:t>
        <a:bodyPr/>
        <a:lstStyle/>
        <a:p>
          <a:r>
            <a:rPr lang="en-US"/>
            <a:t>What partnerships and relationships have you cultivated or strengthened in shared purpose and meaning? What do effective partnerships look like to you?</a:t>
          </a:r>
        </a:p>
      </dgm:t>
    </dgm:pt>
    <dgm:pt modelId="{529B1E60-0471-40C9-9D73-7CAF0EECF7DF}" type="parTrans" cxnId="{8F9E654D-547A-46FD-B212-711881F8545F}">
      <dgm:prSet/>
      <dgm:spPr/>
      <dgm:t>
        <a:bodyPr/>
        <a:lstStyle/>
        <a:p>
          <a:endParaRPr lang="en-US"/>
        </a:p>
      </dgm:t>
    </dgm:pt>
    <dgm:pt modelId="{BF94F29D-D12D-4D51-B351-AC964FCDFC39}" type="sibTrans" cxnId="{8F9E654D-547A-46FD-B212-711881F8545F}">
      <dgm:prSet/>
      <dgm:spPr/>
      <dgm:t>
        <a:bodyPr/>
        <a:lstStyle/>
        <a:p>
          <a:endParaRPr lang="en-US"/>
        </a:p>
      </dgm:t>
    </dgm:pt>
    <dgm:pt modelId="{FB8CE7C2-E479-4952-B643-A4F4D8D01561}">
      <dgm:prSet/>
      <dgm:spPr/>
      <dgm:t>
        <a:bodyPr/>
        <a:lstStyle/>
        <a:p>
          <a:r>
            <a:rPr lang="en-US"/>
            <a:t>How does your museum support and foster community and individual resilience?</a:t>
          </a:r>
        </a:p>
      </dgm:t>
    </dgm:pt>
    <dgm:pt modelId="{8AAA659B-900E-427D-B0E7-722906B76572}" type="parTrans" cxnId="{6CD4BFC7-6E85-441B-A1A7-7D08C54CC01B}">
      <dgm:prSet/>
      <dgm:spPr/>
      <dgm:t>
        <a:bodyPr/>
        <a:lstStyle/>
        <a:p>
          <a:endParaRPr lang="en-US"/>
        </a:p>
      </dgm:t>
    </dgm:pt>
    <dgm:pt modelId="{0E37DF16-2947-4FC8-972D-8E8D3E0B0650}" type="sibTrans" cxnId="{6CD4BFC7-6E85-441B-A1A7-7D08C54CC01B}">
      <dgm:prSet/>
      <dgm:spPr/>
      <dgm:t>
        <a:bodyPr/>
        <a:lstStyle/>
        <a:p>
          <a:endParaRPr lang="en-US"/>
        </a:p>
      </dgm:t>
    </dgm:pt>
    <dgm:pt modelId="{2ACD53B7-92AC-48E7-B667-F3B1809EE067}">
      <dgm:prSet/>
      <dgm:spPr/>
      <dgm:t>
        <a:bodyPr/>
        <a:lstStyle/>
        <a:p>
          <a:r>
            <a:rPr lang="en-US"/>
            <a:t>How does your museum leverage its credibility and power as an agent for systemic change and social justice?</a:t>
          </a:r>
        </a:p>
      </dgm:t>
    </dgm:pt>
    <dgm:pt modelId="{D7B0FE07-40EE-4AA5-BC8A-67FDC913CCC3}" type="parTrans" cxnId="{C76891B5-F6B6-4CB8-943C-01B71993B669}">
      <dgm:prSet/>
      <dgm:spPr/>
      <dgm:t>
        <a:bodyPr/>
        <a:lstStyle/>
        <a:p>
          <a:endParaRPr lang="en-US"/>
        </a:p>
      </dgm:t>
    </dgm:pt>
    <dgm:pt modelId="{9D093A52-3B47-423C-BB7C-5ECC38FFEB9E}" type="sibTrans" cxnId="{C76891B5-F6B6-4CB8-943C-01B71993B669}">
      <dgm:prSet/>
      <dgm:spPr/>
      <dgm:t>
        <a:bodyPr/>
        <a:lstStyle/>
        <a:p>
          <a:endParaRPr lang="en-US"/>
        </a:p>
      </dgm:t>
    </dgm:pt>
    <dgm:pt modelId="{DD7A707A-BAF4-45CB-A4E7-72F7BF41FEE2}">
      <dgm:prSet/>
      <dgm:spPr/>
      <dgm:t>
        <a:bodyPr/>
        <a:lstStyle/>
        <a:p>
          <a:r>
            <a:rPr lang="en-US"/>
            <a:t>In what ways are museum programs designed to elicit awe, wonder, inspiration, and other feelings that foster well-being?</a:t>
          </a:r>
        </a:p>
      </dgm:t>
    </dgm:pt>
    <dgm:pt modelId="{9025E243-3A06-464A-B134-DD2ED3F16D8F}" type="parTrans" cxnId="{424624A9-5ECF-4149-9DE7-E048B246F566}">
      <dgm:prSet/>
      <dgm:spPr/>
      <dgm:t>
        <a:bodyPr/>
        <a:lstStyle/>
        <a:p>
          <a:endParaRPr lang="en-US"/>
        </a:p>
      </dgm:t>
    </dgm:pt>
    <dgm:pt modelId="{A5E76214-D859-4996-8B67-A4E74303E22F}" type="sibTrans" cxnId="{424624A9-5ECF-4149-9DE7-E048B246F566}">
      <dgm:prSet/>
      <dgm:spPr/>
      <dgm:t>
        <a:bodyPr/>
        <a:lstStyle/>
        <a:p>
          <a:endParaRPr lang="en-US"/>
        </a:p>
      </dgm:t>
    </dgm:pt>
    <dgm:pt modelId="{A5118AF8-3D50-465E-9468-12921CDB2F50}">
      <dgm:prSet/>
      <dgm:spPr/>
      <dgm:t>
        <a:bodyPr/>
        <a:lstStyle/>
        <a:p>
          <a:r>
            <a:rPr lang="en-US"/>
            <a:t>How can we support the well-being of displaced, dispossessed, and subjugated people, through stewardship and the protection of cultural resources, heritage, and identity?</a:t>
          </a:r>
        </a:p>
      </dgm:t>
    </dgm:pt>
    <dgm:pt modelId="{ACE7505C-63E6-465E-8C58-836AB9A7CDF0}" type="parTrans" cxnId="{9EA0F2EE-18B6-4115-916E-E32E4FAD1722}">
      <dgm:prSet/>
      <dgm:spPr/>
      <dgm:t>
        <a:bodyPr/>
        <a:lstStyle/>
        <a:p>
          <a:endParaRPr lang="en-US"/>
        </a:p>
      </dgm:t>
    </dgm:pt>
    <dgm:pt modelId="{25AF84A5-1F35-4E1D-9B1E-9F602A8BAA09}" type="sibTrans" cxnId="{9EA0F2EE-18B6-4115-916E-E32E4FAD1722}">
      <dgm:prSet/>
      <dgm:spPr/>
      <dgm:t>
        <a:bodyPr/>
        <a:lstStyle/>
        <a:p>
          <a:endParaRPr lang="en-US"/>
        </a:p>
      </dgm:t>
    </dgm:pt>
    <dgm:pt modelId="{6370C2A3-8A00-1545-8403-CA62C896B891}" type="pres">
      <dgm:prSet presAssocID="{BC7D57C3-E25E-4BE9-9036-2709BEAB046A}" presName="diagram" presStyleCnt="0">
        <dgm:presLayoutVars>
          <dgm:dir/>
          <dgm:resizeHandles val="exact"/>
        </dgm:presLayoutVars>
      </dgm:prSet>
      <dgm:spPr/>
    </dgm:pt>
    <dgm:pt modelId="{428BE4DD-917F-8F45-B642-8A3A80F1E2CE}" type="pres">
      <dgm:prSet presAssocID="{541BD43F-F024-4A77-B367-9D480FBA93D5}" presName="node" presStyleLbl="node1" presStyleIdx="0" presStyleCnt="12">
        <dgm:presLayoutVars>
          <dgm:bulletEnabled val="1"/>
        </dgm:presLayoutVars>
      </dgm:prSet>
      <dgm:spPr/>
    </dgm:pt>
    <dgm:pt modelId="{6F564C99-854C-734F-B526-E961C6FD2DF8}" type="pres">
      <dgm:prSet presAssocID="{0AD54EBA-AB53-47C7-B154-45C53B34EAB7}" presName="sibTrans" presStyleCnt="0"/>
      <dgm:spPr/>
    </dgm:pt>
    <dgm:pt modelId="{A82CA055-763F-1A40-B667-B21B6CA83FA1}" type="pres">
      <dgm:prSet presAssocID="{11F66474-EC23-4668-9F67-4307869559F4}" presName="node" presStyleLbl="node1" presStyleIdx="1" presStyleCnt="12">
        <dgm:presLayoutVars>
          <dgm:bulletEnabled val="1"/>
        </dgm:presLayoutVars>
      </dgm:prSet>
      <dgm:spPr/>
    </dgm:pt>
    <dgm:pt modelId="{2A43D920-D2C0-B840-A007-A33AF52DEE90}" type="pres">
      <dgm:prSet presAssocID="{9A98309B-CE23-4DE9-8077-F77ECDF7B274}" presName="sibTrans" presStyleCnt="0"/>
      <dgm:spPr/>
    </dgm:pt>
    <dgm:pt modelId="{4CE967B5-3D33-2B4E-8722-9CBDB04BCD88}" type="pres">
      <dgm:prSet presAssocID="{22015E07-7387-40EC-9071-50558973B7EB}" presName="node" presStyleLbl="node1" presStyleIdx="2" presStyleCnt="12">
        <dgm:presLayoutVars>
          <dgm:bulletEnabled val="1"/>
        </dgm:presLayoutVars>
      </dgm:prSet>
      <dgm:spPr/>
    </dgm:pt>
    <dgm:pt modelId="{12C6E732-0A46-ED4F-91E2-AA70CB88A3B2}" type="pres">
      <dgm:prSet presAssocID="{9D64B42B-AD4B-4EB0-A100-B49845103597}" presName="sibTrans" presStyleCnt="0"/>
      <dgm:spPr/>
    </dgm:pt>
    <dgm:pt modelId="{1EED5640-435B-8D46-A8DB-E1D31BA496F3}" type="pres">
      <dgm:prSet presAssocID="{72164013-41A3-4E18-9788-F4ADCE9A7E32}" presName="node" presStyleLbl="node1" presStyleIdx="3" presStyleCnt="12">
        <dgm:presLayoutVars>
          <dgm:bulletEnabled val="1"/>
        </dgm:presLayoutVars>
      </dgm:prSet>
      <dgm:spPr/>
    </dgm:pt>
    <dgm:pt modelId="{EA4FF637-AED0-CC47-9AD4-BFC2984A248D}" type="pres">
      <dgm:prSet presAssocID="{36EF3316-E761-4265-ACA3-F4928CEA0DC2}" presName="sibTrans" presStyleCnt="0"/>
      <dgm:spPr/>
    </dgm:pt>
    <dgm:pt modelId="{E446A7E0-F88E-5D45-8C57-098504CFC309}" type="pres">
      <dgm:prSet presAssocID="{05D1EE8E-4151-411C-8E5B-2531C6B0DD2A}" presName="node" presStyleLbl="node1" presStyleIdx="4" presStyleCnt="12">
        <dgm:presLayoutVars>
          <dgm:bulletEnabled val="1"/>
        </dgm:presLayoutVars>
      </dgm:prSet>
      <dgm:spPr/>
    </dgm:pt>
    <dgm:pt modelId="{72485424-EAB6-F14F-A3FE-DFD32791FB46}" type="pres">
      <dgm:prSet presAssocID="{CF32D275-DE7C-408B-8CC5-001492380EE1}" presName="sibTrans" presStyleCnt="0"/>
      <dgm:spPr/>
    </dgm:pt>
    <dgm:pt modelId="{1821A58D-9645-1B40-93BB-9403BF87FC67}" type="pres">
      <dgm:prSet presAssocID="{9248D13D-0F22-404B-B829-611AAFDCE99E}" presName="node" presStyleLbl="node1" presStyleIdx="5" presStyleCnt="12">
        <dgm:presLayoutVars>
          <dgm:bulletEnabled val="1"/>
        </dgm:presLayoutVars>
      </dgm:prSet>
      <dgm:spPr/>
    </dgm:pt>
    <dgm:pt modelId="{A789E1FE-3BED-0A49-866E-72852B9F86F7}" type="pres">
      <dgm:prSet presAssocID="{1F97A8AB-7453-4ACF-8FDC-20D4E72F6FF3}" presName="sibTrans" presStyleCnt="0"/>
      <dgm:spPr/>
    </dgm:pt>
    <dgm:pt modelId="{0CC696E0-2D0E-8B4B-B636-4DC92E298B51}" type="pres">
      <dgm:prSet presAssocID="{5FD9A7D4-0809-4F6C-B714-0CFDA1D97E8B}" presName="node" presStyleLbl="node1" presStyleIdx="6" presStyleCnt="12">
        <dgm:presLayoutVars>
          <dgm:bulletEnabled val="1"/>
        </dgm:presLayoutVars>
      </dgm:prSet>
      <dgm:spPr/>
    </dgm:pt>
    <dgm:pt modelId="{799EBCA5-283C-6E46-8007-E17055C90B65}" type="pres">
      <dgm:prSet presAssocID="{FA988C64-3C0B-4087-BAB8-260307FD6552}" presName="sibTrans" presStyleCnt="0"/>
      <dgm:spPr/>
    </dgm:pt>
    <dgm:pt modelId="{5E83A5D6-AB56-E443-BE44-97918BD7DE68}" type="pres">
      <dgm:prSet presAssocID="{261C8F66-267A-402C-AEBA-EFADCD53282A}" presName="node" presStyleLbl="node1" presStyleIdx="7" presStyleCnt="12">
        <dgm:presLayoutVars>
          <dgm:bulletEnabled val="1"/>
        </dgm:presLayoutVars>
      </dgm:prSet>
      <dgm:spPr/>
    </dgm:pt>
    <dgm:pt modelId="{0C28352F-B75D-194A-A5A6-D509A0EC50C6}" type="pres">
      <dgm:prSet presAssocID="{BF94F29D-D12D-4D51-B351-AC964FCDFC39}" presName="sibTrans" presStyleCnt="0"/>
      <dgm:spPr/>
    </dgm:pt>
    <dgm:pt modelId="{2EEAD6EB-F636-C941-9488-D47A8DF946B2}" type="pres">
      <dgm:prSet presAssocID="{FB8CE7C2-E479-4952-B643-A4F4D8D01561}" presName="node" presStyleLbl="node1" presStyleIdx="8" presStyleCnt="12">
        <dgm:presLayoutVars>
          <dgm:bulletEnabled val="1"/>
        </dgm:presLayoutVars>
      </dgm:prSet>
      <dgm:spPr/>
    </dgm:pt>
    <dgm:pt modelId="{F89D3354-B69A-994F-8D63-A2A492A39CB8}" type="pres">
      <dgm:prSet presAssocID="{0E37DF16-2947-4FC8-972D-8E8D3E0B0650}" presName="sibTrans" presStyleCnt="0"/>
      <dgm:spPr/>
    </dgm:pt>
    <dgm:pt modelId="{4C8BBADE-9988-454E-9F0B-5AD84483F82E}" type="pres">
      <dgm:prSet presAssocID="{2ACD53B7-92AC-48E7-B667-F3B1809EE067}" presName="node" presStyleLbl="node1" presStyleIdx="9" presStyleCnt="12">
        <dgm:presLayoutVars>
          <dgm:bulletEnabled val="1"/>
        </dgm:presLayoutVars>
      </dgm:prSet>
      <dgm:spPr/>
    </dgm:pt>
    <dgm:pt modelId="{434225FE-59A9-EE45-8AEB-3A5FE3888939}" type="pres">
      <dgm:prSet presAssocID="{9D093A52-3B47-423C-BB7C-5ECC38FFEB9E}" presName="sibTrans" presStyleCnt="0"/>
      <dgm:spPr/>
    </dgm:pt>
    <dgm:pt modelId="{1A8CCA16-34FA-564A-9A88-66A34BCEFC32}" type="pres">
      <dgm:prSet presAssocID="{DD7A707A-BAF4-45CB-A4E7-72F7BF41FEE2}" presName="node" presStyleLbl="node1" presStyleIdx="10" presStyleCnt="12">
        <dgm:presLayoutVars>
          <dgm:bulletEnabled val="1"/>
        </dgm:presLayoutVars>
      </dgm:prSet>
      <dgm:spPr/>
    </dgm:pt>
    <dgm:pt modelId="{86B7CE14-90E6-D943-8329-6365CE2144B4}" type="pres">
      <dgm:prSet presAssocID="{A5E76214-D859-4996-8B67-A4E74303E22F}" presName="sibTrans" presStyleCnt="0"/>
      <dgm:spPr/>
    </dgm:pt>
    <dgm:pt modelId="{4A058A2C-977B-0D43-94D8-C887EC8B16F5}" type="pres">
      <dgm:prSet presAssocID="{A5118AF8-3D50-465E-9468-12921CDB2F50}" presName="node" presStyleLbl="node1" presStyleIdx="11" presStyleCnt="12">
        <dgm:presLayoutVars>
          <dgm:bulletEnabled val="1"/>
        </dgm:presLayoutVars>
      </dgm:prSet>
      <dgm:spPr/>
    </dgm:pt>
  </dgm:ptLst>
  <dgm:cxnLst>
    <dgm:cxn modelId="{15945522-A886-4FC2-BCD4-3626AC3A2DC4}" srcId="{BC7D57C3-E25E-4BE9-9036-2709BEAB046A}" destId="{11F66474-EC23-4668-9F67-4307869559F4}" srcOrd="1" destOrd="0" parTransId="{F2C6EC0B-32CB-4440-B0AB-B24209DA8FC8}" sibTransId="{9A98309B-CE23-4DE9-8077-F77ECDF7B274}"/>
    <dgm:cxn modelId="{7F7EA822-5476-BC41-A33B-A23D5AE1BE74}" type="presOf" srcId="{9248D13D-0F22-404B-B829-611AAFDCE99E}" destId="{1821A58D-9645-1B40-93BB-9403BF87FC67}" srcOrd="0" destOrd="0" presId="urn:microsoft.com/office/officeart/2005/8/layout/default"/>
    <dgm:cxn modelId="{96647B3A-429E-491C-B2C6-525300DE9D5B}" srcId="{BC7D57C3-E25E-4BE9-9036-2709BEAB046A}" destId="{541BD43F-F024-4A77-B367-9D480FBA93D5}" srcOrd="0" destOrd="0" parTransId="{4F873BC3-8DE8-44AB-AA5D-FD6404A9F246}" sibTransId="{0AD54EBA-AB53-47C7-B154-45C53B34EAB7}"/>
    <dgm:cxn modelId="{B80BD74C-6B11-164C-91A4-AD6AACF16693}" type="presOf" srcId="{DD7A707A-BAF4-45CB-A4E7-72F7BF41FEE2}" destId="{1A8CCA16-34FA-564A-9A88-66A34BCEFC32}" srcOrd="0" destOrd="0" presId="urn:microsoft.com/office/officeart/2005/8/layout/default"/>
    <dgm:cxn modelId="{8F9E654D-547A-46FD-B212-711881F8545F}" srcId="{BC7D57C3-E25E-4BE9-9036-2709BEAB046A}" destId="{261C8F66-267A-402C-AEBA-EFADCD53282A}" srcOrd="7" destOrd="0" parTransId="{529B1E60-0471-40C9-9D73-7CAF0EECF7DF}" sibTransId="{BF94F29D-D12D-4D51-B351-AC964FCDFC39}"/>
    <dgm:cxn modelId="{81A62F62-0970-1743-AEFD-676368C90984}" type="presOf" srcId="{A5118AF8-3D50-465E-9468-12921CDB2F50}" destId="{4A058A2C-977B-0D43-94D8-C887EC8B16F5}" srcOrd="0" destOrd="0" presId="urn:microsoft.com/office/officeart/2005/8/layout/default"/>
    <dgm:cxn modelId="{ECB07463-F195-9C42-8179-EF03A2A897F1}" type="presOf" srcId="{05D1EE8E-4151-411C-8E5B-2531C6B0DD2A}" destId="{E446A7E0-F88E-5D45-8C57-098504CFC309}" srcOrd="0" destOrd="0" presId="urn:microsoft.com/office/officeart/2005/8/layout/default"/>
    <dgm:cxn modelId="{BC88A064-1335-6A42-A854-29431A2017BF}" type="presOf" srcId="{FB8CE7C2-E479-4952-B643-A4F4D8D01561}" destId="{2EEAD6EB-F636-C941-9488-D47A8DF946B2}" srcOrd="0" destOrd="0" presId="urn:microsoft.com/office/officeart/2005/8/layout/default"/>
    <dgm:cxn modelId="{34835270-0254-482C-A388-4FE854DE2F36}" srcId="{BC7D57C3-E25E-4BE9-9036-2709BEAB046A}" destId="{22015E07-7387-40EC-9071-50558973B7EB}" srcOrd="2" destOrd="0" parTransId="{D0E4CA9A-34F3-4559-A91E-DEC93B456AA7}" sibTransId="{9D64B42B-AD4B-4EB0-A100-B49845103597}"/>
    <dgm:cxn modelId="{D94D238C-614E-4348-9EC0-F9ABADF70355}" type="presOf" srcId="{541BD43F-F024-4A77-B367-9D480FBA93D5}" destId="{428BE4DD-917F-8F45-B642-8A3A80F1E2CE}" srcOrd="0" destOrd="0" presId="urn:microsoft.com/office/officeart/2005/8/layout/default"/>
    <dgm:cxn modelId="{D930B78C-1411-430E-B6E0-C3DF68622C5A}" srcId="{BC7D57C3-E25E-4BE9-9036-2709BEAB046A}" destId="{9248D13D-0F22-404B-B829-611AAFDCE99E}" srcOrd="5" destOrd="0" parTransId="{34AAD9C1-B5EA-430B-B4F0-155B7E6F93DA}" sibTransId="{1F97A8AB-7453-4ACF-8FDC-20D4E72F6FF3}"/>
    <dgm:cxn modelId="{D3553492-EED2-A243-9897-A0749BB9496F}" type="presOf" srcId="{22015E07-7387-40EC-9071-50558973B7EB}" destId="{4CE967B5-3D33-2B4E-8722-9CBDB04BCD88}" srcOrd="0" destOrd="0" presId="urn:microsoft.com/office/officeart/2005/8/layout/default"/>
    <dgm:cxn modelId="{424624A9-5ECF-4149-9DE7-E048B246F566}" srcId="{BC7D57C3-E25E-4BE9-9036-2709BEAB046A}" destId="{DD7A707A-BAF4-45CB-A4E7-72F7BF41FEE2}" srcOrd="10" destOrd="0" parTransId="{9025E243-3A06-464A-B134-DD2ED3F16D8F}" sibTransId="{A5E76214-D859-4996-8B67-A4E74303E22F}"/>
    <dgm:cxn modelId="{C76891B5-F6B6-4CB8-943C-01B71993B669}" srcId="{BC7D57C3-E25E-4BE9-9036-2709BEAB046A}" destId="{2ACD53B7-92AC-48E7-B667-F3B1809EE067}" srcOrd="9" destOrd="0" parTransId="{D7B0FE07-40EE-4AA5-BC8A-67FDC913CCC3}" sibTransId="{9D093A52-3B47-423C-BB7C-5ECC38FFEB9E}"/>
    <dgm:cxn modelId="{02CD6FB8-E87D-F54A-B559-A434426D8830}" type="presOf" srcId="{5FD9A7D4-0809-4F6C-B714-0CFDA1D97E8B}" destId="{0CC696E0-2D0E-8B4B-B636-4DC92E298B51}" srcOrd="0" destOrd="0" presId="urn:microsoft.com/office/officeart/2005/8/layout/default"/>
    <dgm:cxn modelId="{CCD730B9-4D18-4561-BFCA-B4E6AA723D5F}" srcId="{BC7D57C3-E25E-4BE9-9036-2709BEAB046A}" destId="{05D1EE8E-4151-411C-8E5B-2531C6B0DD2A}" srcOrd="4" destOrd="0" parTransId="{F926A0CE-B26F-4DB7-A0BE-3D5EA186C018}" sibTransId="{CF32D275-DE7C-408B-8CC5-001492380EE1}"/>
    <dgm:cxn modelId="{C60EFABA-1DA9-4009-B42E-9C5CF9F97B60}" srcId="{BC7D57C3-E25E-4BE9-9036-2709BEAB046A}" destId="{72164013-41A3-4E18-9788-F4ADCE9A7E32}" srcOrd="3" destOrd="0" parTransId="{8836E06C-87EF-4999-9916-B24EDEF1FFBF}" sibTransId="{36EF3316-E761-4265-ACA3-F4928CEA0DC2}"/>
    <dgm:cxn modelId="{6CD4BFC7-6E85-441B-A1A7-7D08C54CC01B}" srcId="{BC7D57C3-E25E-4BE9-9036-2709BEAB046A}" destId="{FB8CE7C2-E479-4952-B643-A4F4D8D01561}" srcOrd="8" destOrd="0" parTransId="{8AAA659B-900E-427D-B0E7-722906B76572}" sibTransId="{0E37DF16-2947-4FC8-972D-8E8D3E0B0650}"/>
    <dgm:cxn modelId="{B1D8BFD0-AFF5-A94D-93CB-E692FB33FE4D}" type="presOf" srcId="{2ACD53B7-92AC-48E7-B667-F3B1809EE067}" destId="{4C8BBADE-9988-454E-9F0B-5AD84483F82E}" srcOrd="0" destOrd="0" presId="urn:microsoft.com/office/officeart/2005/8/layout/default"/>
    <dgm:cxn modelId="{E0B0ABD1-B3C4-9A42-BEB5-EAD288F25A01}" type="presOf" srcId="{72164013-41A3-4E18-9788-F4ADCE9A7E32}" destId="{1EED5640-435B-8D46-A8DB-E1D31BA496F3}" srcOrd="0" destOrd="0" presId="urn:microsoft.com/office/officeart/2005/8/layout/default"/>
    <dgm:cxn modelId="{137A58D3-F100-FD45-B927-9FD08827811A}" type="presOf" srcId="{11F66474-EC23-4668-9F67-4307869559F4}" destId="{A82CA055-763F-1A40-B667-B21B6CA83FA1}" srcOrd="0" destOrd="0" presId="urn:microsoft.com/office/officeart/2005/8/layout/default"/>
    <dgm:cxn modelId="{AA522AD5-9EDF-4419-B94D-001C6621CB1B}" srcId="{BC7D57C3-E25E-4BE9-9036-2709BEAB046A}" destId="{5FD9A7D4-0809-4F6C-B714-0CFDA1D97E8B}" srcOrd="6" destOrd="0" parTransId="{319EAC6A-B2CA-421B-A013-F511E5677231}" sibTransId="{FA988C64-3C0B-4087-BAB8-260307FD6552}"/>
    <dgm:cxn modelId="{B7001BDC-4426-A54A-8118-F5AD4E7B77E4}" type="presOf" srcId="{261C8F66-267A-402C-AEBA-EFADCD53282A}" destId="{5E83A5D6-AB56-E443-BE44-97918BD7DE68}" srcOrd="0" destOrd="0" presId="urn:microsoft.com/office/officeart/2005/8/layout/default"/>
    <dgm:cxn modelId="{9EA0F2EE-18B6-4115-916E-E32E4FAD1722}" srcId="{BC7D57C3-E25E-4BE9-9036-2709BEAB046A}" destId="{A5118AF8-3D50-465E-9468-12921CDB2F50}" srcOrd="11" destOrd="0" parTransId="{ACE7505C-63E6-465E-8C58-836AB9A7CDF0}" sibTransId="{25AF84A5-1F35-4E1D-9B1E-9F602A8BAA09}"/>
    <dgm:cxn modelId="{304099F7-65FC-E645-A19A-67223EEAD0E0}" type="presOf" srcId="{BC7D57C3-E25E-4BE9-9036-2709BEAB046A}" destId="{6370C2A3-8A00-1545-8403-CA62C896B891}" srcOrd="0" destOrd="0" presId="urn:microsoft.com/office/officeart/2005/8/layout/default"/>
    <dgm:cxn modelId="{EF03AA2B-3BAB-A441-8F1E-9CB852B0DDFF}" type="presParOf" srcId="{6370C2A3-8A00-1545-8403-CA62C896B891}" destId="{428BE4DD-917F-8F45-B642-8A3A80F1E2CE}" srcOrd="0" destOrd="0" presId="urn:microsoft.com/office/officeart/2005/8/layout/default"/>
    <dgm:cxn modelId="{F86EBF60-4711-3C49-A464-225A9270CEF8}" type="presParOf" srcId="{6370C2A3-8A00-1545-8403-CA62C896B891}" destId="{6F564C99-854C-734F-B526-E961C6FD2DF8}" srcOrd="1" destOrd="0" presId="urn:microsoft.com/office/officeart/2005/8/layout/default"/>
    <dgm:cxn modelId="{F3AD0B26-9DA6-3D41-BD3B-9FE405CB6F3F}" type="presParOf" srcId="{6370C2A3-8A00-1545-8403-CA62C896B891}" destId="{A82CA055-763F-1A40-B667-B21B6CA83FA1}" srcOrd="2" destOrd="0" presId="urn:microsoft.com/office/officeart/2005/8/layout/default"/>
    <dgm:cxn modelId="{2C190A1C-5A0E-F64F-9A42-412E4625C0DA}" type="presParOf" srcId="{6370C2A3-8A00-1545-8403-CA62C896B891}" destId="{2A43D920-D2C0-B840-A007-A33AF52DEE90}" srcOrd="3" destOrd="0" presId="urn:microsoft.com/office/officeart/2005/8/layout/default"/>
    <dgm:cxn modelId="{3FDD2C7B-E242-344C-97D6-2833EFDC6C44}" type="presParOf" srcId="{6370C2A3-8A00-1545-8403-CA62C896B891}" destId="{4CE967B5-3D33-2B4E-8722-9CBDB04BCD88}" srcOrd="4" destOrd="0" presId="urn:microsoft.com/office/officeart/2005/8/layout/default"/>
    <dgm:cxn modelId="{5010054F-1ED4-5740-88AA-CC6957736224}" type="presParOf" srcId="{6370C2A3-8A00-1545-8403-CA62C896B891}" destId="{12C6E732-0A46-ED4F-91E2-AA70CB88A3B2}" srcOrd="5" destOrd="0" presId="urn:microsoft.com/office/officeart/2005/8/layout/default"/>
    <dgm:cxn modelId="{75017F53-19B8-7A4A-B800-8B83BAF68DEF}" type="presParOf" srcId="{6370C2A3-8A00-1545-8403-CA62C896B891}" destId="{1EED5640-435B-8D46-A8DB-E1D31BA496F3}" srcOrd="6" destOrd="0" presId="urn:microsoft.com/office/officeart/2005/8/layout/default"/>
    <dgm:cxn modelId="{129BCE91-D4B6-C54D-850B-E94A3FD242D8}" type="presParOf" srcId="{6370C2A3-8A00-1545-8403-CA62C896B891}" destId="{EA4FF637-AED0-CC47-9AD4-BFC2984A248D}" srcOrd="7" destOrd="0" presId="urn:microsoft.com/office/officeart/2005/8/layout/default"/>
    <dgm:cxn modelId="{C5C73CAB-2F60-1F48-A6DD-BF742A85B133}" type="presParOf" srcId="{6370C2A3-8A00-1545-8403-CA62C896B891}" destId="{E446A7E0-F88E-5D45-8C57-098504CFC309}" srcOrd="8" destOrd="0" presId="urn:microsoft.com/office/officeart/2005/8/layout/default"/>
    <dgm:cxn modelId="{1CC03C64-5E5B-2445-B519-396949F99121}" type="presParOf" srcId="{6370C2A3-8A00-1545-8403-CA62C896B891}" destId="{72485424-EAB6-F14F-A3FE-DFD32791FB46}" srcOrd="9" destOrd="0" presId="urn:microsoft.com/office/officeart/2005/8/layout/default"/>
    <dgm:cxn modelId="{5C5E8FA4-2BC9-EE48-A801-54D8621C9A7B}" type="presParOf" srcId="{6370C2A3-8A00-1545-8403-CA62C896B891}" destId="{1821A58D-9645-1B40-93BB-9403BF87FC67}" srcOrd="10" destOrd="0" presId="urn:microsoft.com/office/officeart/2005/8/layout/default"/>
    <dgm:cxn modelId="{FBD96162-DF9D-CC4A-8AAB-4307940F8D99}" type="presParOf" srcId="{6370C2A3-8A00-1545-8403-CA62C896B891}" destId="{A789E1FE-3BED-0A49-866E-72852B9F86F7}" srcOrd="11" destOrd="0" presId="urn:microsoft.com/office/officeart/2005/8/layout/default"/>
    <dgm:cxn modelId="{1DDF6C3E-AA6E-634C-B645-441244162D43}" type="presParOf" srcId="{6370C2A3-8A00-1545-8403-CA62C896B891}" destId="{0CC696E0-2D0E-8B4B-B636-4DC92E298B51}" srcOrd="12" destOrd="0" presId="urn:microsoft.com/office/officeart/2005/8/layout/default"/>
    <dgm:cxn modelId="{F5EC826C-1781-D046-BF0E-94D2111271F8}" type="presParOf" srcId="{6370C2A3-8A00-1545-8403-CA62C896B891}" destId="{799EBCA5-283C-6E46-8007-E17055C90B65}" srcOrd="13" destOrd="0" presId="urn:microsoft.com/office/officeart/2005/8/layout/default"/>
    <dgm:cxn modelId="{9A92DD3B-907D-8040-B1F9-2B3DBE533F67}" type="presParOf" srcId="{6370C2A3-8A00-1545-8403-CA62C896B891}" destId="{5E83A5D6-AB56-E443-BE44-97918BD7DE68}" srcOrd="14" destOrd="0" presId="urn:microsoft.com/office/officeart/2005/8/layout/default"/>
    <dgm:cxn modelId="{4BDDD637-2286-FC40-A6C5-523C9B32819B}" type="presParOf" srcId="{6370C2A3-8A00-1545-8403-CA62C896B891}" destId="{0C28352F-B75D-194A-A5A6-D509A0EC50C6}" srcOrd="15" destOrd="0" presId="urn:microsoft.com/office/officeart/2005/8/layout/default"/>
    <dgm:cxn modelId="{2256C4B7-EF90-3F47-8A7E-7EBE731816D1}" type="presParOf" srcId="{6370C2A3-8A00-1545-8403-CA62C896B891}" destId="{2EEAD6EB-F636-C941-9488-D47A8DF946B2}" srcOrd="16" destOrd="0" presId="urn:microsoft.com/office/officeart/2005/8/layout/default"/>
    <dgm:cxn modelId="{2B52AC59-6ADB-704D-87D7-754E36E78C3C}" type="presParOf" srcId="{6370C2A3-8A00-1545-8403-CA62C896B891}" destId="{F89D3354-B69A-994F-8D63-A2A492A39CB8}" srcOrd="17" destOrd="0" presId="urn:microsoft.com/office/officeart/2005/8/layout/default"/>
    <dgm:cxn modelId="{C45BB775-4823-D64C-92C0-7D66C273A29A}" type="presParOf" srcId="{6370C2A3-8A00-1545-8403-CA62C896B891}" destId="{4C8BBADE-9988-454E-9F0B-5AD84483F82E}" srcOrd="18" destOrd="0" presId="urn:microsoft.com/office/officeart/2005/8/layout/default"/>
    <dgm:cxn modelId="{C9C640CC-DB3F-444A-A405-7EEFF5188739}" type="presParOf" srcId="{6370C2A3-8A00-1545-8403-CA62C896B891}" destId="{434225FE-59A9-EE45-8AEB-3A5FE3888939}" srcOrd="19" destOrd="0" presId="urn:microsoft.com/office/officeart/2005/8/layout/default"/>
    <dgm:cxn modelId="{4DC88B51-2530-7C48-B03E-78B05E11C5E2}" type="presParOf" srcId="{6370C2A3-8A00-1545-8403-CA62C896B891}" destId="{1A8CCA16-34FA-564A-9A88-66A34BCEFC32}" srcOrd="20" destOrd="0" presId="urn:microsoft.com/office/officeart/2005/8/layout/default"/>
    <dgm:cxn modelId="{E9E38BDE-B874-9040-A34A-69E65E0B297F}" type="presParOf" srcId="{6370C2A3-8A00-1545-8403-CA62C896B891}" destId="{86B7CE14-90E6-D943-8329-6365CE2144B4}" srcOrd="21" destOrd="0" presId="urn:microsoft.com/office/officeart/2005/8/layout/default"/>
    <dgm:cxn modelId="{8CB654E3-F435-AA46-801B-E67D718B631F}" type="presParOf" srcId="{6370C2A3-8A00-1545-8403-CA62C896B891}" destId="{4A058A2C-977B-0D43-94D8-C887EC8B16F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BE4DD-917F-8F45-B642-8A3A80F1E2CE}">
      <dsp:nvSpPr>
        <dsp:cNvPr id="0" name=""/>
        <dsp:cNvSpPr/>
      </dsp:nvSpPr>
      <dsp:spPr>
        <a:xfrm>
          <a:off x="1735" y="250454"/>
          <a:ext cx="1377171" cy="82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How does your organization and/or community define well-being?</a:t>
          </a:r>
        </a:p>
      </dsp:txBody>
      <dsp:txXfrm>
        <a:off x="1735" y="250454"/>
        <a:ext cx="1377171" cy="826302"/>
      </dsp:txXfrm>
    </dsp:sp>
    <dsp:sp modelId="{A82CA055-763F-1A40-B667-B21B6CA83FA1}">
      <dsp:nvSpPr>
        <dsp:cNvPr id="0" name=""/>
        <dsp:cNvSpPr/>
      </dsp:nvSpPr>
      <dsp:spPr>
        <a:xfrm>
          <a:off x="1516624" y="250454"/>
          <a:ext cx="1377171" cy="82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How do you integrate health and well-being principles into your organizational culture and workplace practice and foster it with staff?</a:t>
          </a:r>
        </a:p>
      </dsp:txBody>
      <dsp:txXfrm>
        <a:off x="1516624" y="250454"/>
        <a:ext cx="1377171" cy="826302"/>
      </dsp:txXfrm>
    </dsp:sp>
    <dsp:sp modelId="{4CE967B5-3D33-2B4E-8722-9CBDB04BCD88}">
      <dsp:nvSpPr>
        <dsp:cNvPr id="0" name=""/>
        <dsp:cNvSpPr/>
      </dsp:nvSpPr>
      <dsp:spPr>
        <a:xfrm>
          <a:off x="3031513" y="250454"/>
          <a:ext cx="1377171" cy="82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In what ways are you fostering physical and mental health?</a:t>
          </a:r>
        </a:p>
      </dsp:txBody>
      <dsp:txXfrm>
        <a:off x="3031513" y="250454"/>
        <a:ext cx="1377171" cy="826302"/>
      </dsp:txXfrm>
    </dsp:sp>
    <dsp:sp modelId="{1EED5640-435B-8D46-A8DB-E1D31BA496F3}">
      <dsp:nvSpPr>
        <dsp:cNvPr id="0" name=""/>
        <dsp:cNvSpPr/>
      </dsp:nvSpPr>
      <dsp:spPr>
        <a:xfrm>
          <a:off x="4546402" y="250454"/>
          <a:ext cx="1377171" cy="82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How do museums’ curation, collections, education, and exhibitions advance the public’s personal, intellectual, social, and physical well-being?</a:t>
          </a:r>
        </a:p>
      </dsp:txBody>
      <dsp:txXfrm>
        <a:off x="4546402" y="250454"/>
        <a:ext cx="1377171" cy="826302"/>
      </dsp:txXfrm>
    </dsp:sp>
    <dsp:sp modelId="{E446A7E0-F88E-5D45-8C57-098504CFC309}">
      <dsp:nvSpPr>
        <dsp:cNvPr id="0" name=""/>
        <dsp:cNvSpPr/>
      </dsp:nvSpPr>
      <dsp:spPr>
        <a:xfrm>
          <a:off x="1735" y="1214474"/>
          <a:ext cx="1377171" cy="82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In what ways are you fostering social inclusion, connection, and belonging?</a:t>
          </a:r>
        </a:p>
      </dsp:txBody>
      <dsp:txXfrm>
        <a:off x="1735" y="1214474"/>
        <a:ext cx="1377171" cy="826302"/>
      </dsp:txXfrm>
    </dsp:sp>
    <dsp:sp modelId="{1821A58D-9645-1B40-93BB-9403BF87FC67}">
      <dsp:nvSpPr>
        <dsp:cNvPr id="0" name=""/>
        <dsp:cNvSpPr/>
      </dsp:nvSpPr>
      <dsp:spPr>
        <a:xfrm>
          <a:off x="1516624" y="1214474"/>
          <a:ext cx="1377171" cy="82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How do you create physical and virtual spaces that promote reflection, resilience, and renewal?</a:t>
          </a:r>
        </a:p>
      </dsp:txBody>
      <dsp:txXfrm>
        <a:off x="1516624" y="1214474"/>
        <a:ext cx="1377171" cy="826302"/>
      </dsp:txXfrm>
    </dsp:sp>
    <dsp:sp modelId="{0CC696E0-2D0E-8B4B-B636-4DC92E298B51}">
      <dsp:nvSpPr>
        <dsp:cNvPr id="0" name=""/>
        <dsp:cNvSpPr/>
      </dsp:nvSpPr>
      <dsp:spPr>
        <a:xfrm>
          <a:off x="3031513" y="1214474"/>
          <a:ext cx="1377171" cy="82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How can internal and external communications cultivate trust, authenticity, affirmation, and engagement among museum staff, audiences, and communities?</a:t>
          </a:r>
        </a:p>
      </dsp:txBody>
      <dsp:txXfrm>
        <a:off x="3031513" y="1214474"/>
        <a:ext cx="1377171" cy="826302"/>
      </dsp:txXfrm>
    </dsp:sp>
    <dsp:sp modelId="{5E83A5D6-AB56-E443-BE44-97918BD7DE68}">
      <dsp:nvSpPr>
        <dsp:cNvPr id="0" name=""/>
        <dsp:cNvSpPr/>
      </dsp:nvSpPr>
      <dsp:spPr>
        <a:xfrm>
          <a:off x="4546402" y="1214474"/>
          <a:ext cx="1377171" cy="82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What partnerships and relationships have you cultivated or strengthened in shared purpose and meaning? What do effective partnerships look like to you?</a:t>
          </a:r>
        </a:p>
      </dsp:txBody>
      <dsp:txXfrm>
        <a:off x="4546402" y="1214474"/>
        <a:ext cx="1377171" cy="826302"/>
      </dsp:txXfrm>
    </dsp:sp>
    <dsp:sp modelId="{2EEAD6EB-F636-C941-9488-D47A8DF946B2}">
      <dsp:nvSpPr>
        <dsp:cNvPr id="0" name=""/>
        <dsp:cNvSpPr/>
      </dsp:nvSpPr>
      <dsp:spPr>
        <a:xfrm>
          <a:off x="1735" y="2178494"/>
          <a:ext cx="1377171" cy="82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How does your museum support and foster community and individual resilience?</a:t>
          </a:r>
        </a:p>
      </dsp:txBody>
      <dsp:txXfrm>
        <a:off x="1735" y="2178494"/>
        <a:ext cx="1377171" cy="826302"/>
      </dsp:txXfrm>
    </dsp:sp>
    <dsp:sp modelId="{4C8BBADE-9988-454E-9F0B-5AD84483F82E}">
      <dsp:nvSpPr>
        <dsp:cNvPr id="0" name=""/>
        <dsp:cNvSpPr/>
      </dsp:nvSpPr>
      <dsp:spPr>
        <a:xfrm>
          <a:off x="1516624" y="2178494"/>
          <a:ext cx="1377171" cy="82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How does your museum leverage its credibility and power as an agent for systemic change and social justice?</a:t>
          </a:r>
        </a:p>
      </dsp:txBody>
      <dsp:txXfrm>
        <a:off x="1516624" y="2178494"/>
        <a:ext cx="1377171" cy="826302"/>
      </dsp:txXfrm>
    </dsp:sp>
    <dsp:sp modelId="{1A8CCA16-34FA-564A-9A88-66A34BCEFC32}">
      <dsp:nvSpPr>
        <dsp:cNvPr id="0" name=""/>
        <dsp:cNvSpPr/>
      </dsp:nvSpPr>
      <dsp:spPr>
        <a:xfrm>
          <a:off x="3031513" y="2178494"/>
          <a:ext cx="1377171" cy="82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In what ways are museum programs designed to elicit awe, wonder, inspiration, and other feelings that foster well-being?</a:t>
          </a:r>
        </a:p>
      </dsp:txBody>
      <dsp:txXfrm>
        <a:off x="3031513" y="2178494"/>
        <a:ext cx="1377171" cy="826302"/>
      </dsp:txXfrm>
    </dsp:sp>
    <dsp:sp modelId="{4A058A2C-977B-0D43-94D8-C887EC8B16F5}">
      <dsp:nvSpPr>
        <dsp:cNvPr id="0" name=""/>
        <dsp:cNvSpPr/>
      </dsp:nvSpPr>
      <dsp:spPr>
        <a:xfrm>
          <a:off x="4546402" y="2178494"/>
          <a:ext cx="1377171" cy="82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How can we support the well-being of displaced, dispossessed, and subjugated people, through stewardship and the protection of cultural resources, heritage, and identity?</a:t>
          </a:r>
        </a:p>
      </dsp:txBody>
      <dsp:txXfrm>
        <a:off x="4546402" y="2178494"/>
        <a:ext cx="1377171" cy="826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F4DB9-AD86-E243-B45F-B1D813CD3C96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12F2A-37FD-CD4F-9FB6-C24B1D6D6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12F2A-37FD-CD4F-9FB6-C24B1D6D6A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2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essential. You need to clearly connect your proposed session to the conference theme in </a:t>
            </a:r>
            <a:r>
              <a:rPr lang="en-US"/>
              <a:t>the proposal.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12F2A-37FD-CD4F-9FB6-C24B1D6D6A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9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2A5-196E-E149-A1B3-9EFE0A473A3C}" type="datetimeFigureOut">
              <a:rPr lang="en-US" smtClean="0"/>
              <a:t>9/5/23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105-845F-3D49-8F3E-A4DF17090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36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2A5-196E-E149-A1B3-9EFE0A473A3C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105-845F-3D49-8F3E-A4DF17090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2A5-196E-E149-A1B3-9EFE0A473A3C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105-845F-3D49-8F3E-A4DF17090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8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2A5-196E-E149-A1B3-9EFE0A473A3C}" type="datetimeFigureOut">
              <a:rPr lang="en-US" smtClean="0"/>
              <a:t>9/5/23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105-845F-3D49-8F3E-A4DF17090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8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2A5-196E-E149-A1B3-9EFE0A473A3C}" type="datetimeFigureOut">
              <a:rPr lang="en-US" smtClean="0"/>
              <a:t>9/5/23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105-845F-3D49-8F3E-A4DF17090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63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2A5-196E-E149-A1B3-9EFE0A473A3C}" type="datetimeFigureOut">
              <a:rPr lang="en-US" smtClean="0"/>
              <a:t>9/5/23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105-845F-3D49-8F3E-A4DF17090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2A5-196E-E149-A1B3-9EFE0A473A3C}" type="datetimeFigureOut">
              <a:rPr lang="en-US" smtClean="0"/>
              <a:t>9/5/23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105-845F-3D49-8F3E-A4DF170906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7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2A5-196E-E149-A1B3-9EFE0A473A3C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105-845F-3D49-8F3E-A4DF17090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8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2A5-196E-E149-A1B3-9EFE0A473A3C}" type="datetimeFigureOut">
              <a:rPr lang="en-US" smtClean="0"/>
              <a:t>9/5/23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105-845F-3D49-8F3E-A4DF17090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0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2A5-196E-E149-A1B3-9EFE0A473A3C}" type="datetimeFigureOut">
              <a:rPr lang="en-US" smtClean="0"/>
              <a:t>9/5/23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105-845F-3D49-8F3E-A4DF17090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1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F0392A5-196E-E149-A1B3-9EFE0A473A3C}" type="datetimeFigureOut">
              <a:rPr lang="en-US" smtClean="0"/>
              <a:t>9/5/23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105-845F-3D49-8F3E-A4DF17090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5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F0392A5-196E-E149-A1B3-9EFE0A473A3C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22CC105-845F-3D49-8F3E-A4DF17090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2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C1BC9-A7EC-0CBD-DF4D-F677C4424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/>
              <a:t>Creating Conference Proposals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A3EAF-2B27-E260-81A3-F00C98F3F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53612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August 30, 2023</a:t>
            </a:r>
          </a:p>
        </p:txBody>
      </p:sp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788F6E4F-308D-2410-B3A9-7CA3E7147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67" y="1348754"/>
            <a:ext cx="10921466" cy="188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46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108C-F7AF-DCE5-76C9-4C2A35E1A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2170394"/>
          </a:xfrm>
        </p:spPr>
        <p:txBody>
          <a:bodyPr/>
          <a:lstStyle/>
          <a:p>
            <a:r>
              <a:rPr lang="en-US" dirty="0"/>
              <a:t>What Would you like to see, and how do you fit the theme?  </a:t>
            </a:r>
          </a:p>
        </p:txBody>
      </p:sp>
    </p:spTree>
    <p:extLst>
      <p:ext uri="{BB962C8B-B14F-4D97-AF65-F5344CB8AC3E}">
        <p14:creationId xmlns:p14="http://schemas.microsoft.com/office/powerpoint/2010/main" val="278505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108C-F7AF-DCE5-76C9-4C2A35E1A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2170394"/>
          </a:xfrm>
        </p:spPr>
        <p:txBody>
          <a:bodyPr/>
          <a:lstStyle/>
          <a:p>
            <a:r>
              <a:rPr lang="en-US" dirty="0"/>
              <a:t>What issues would you like to address or See Addressed in the field?</a:t>
            </a:r>
          </a:p>
        </p:txBody>
      </p:sp>
    </p:spTree>
    <p:extLst>
      <p:ext uri="{BB962C8B-B14F-4D97-AF65-F5344CB8AC3E}">
        <p14:creationId xmlns:p14="http://schemas.microsoft.com/office/powerpoint/2010/main" val="353322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108C-F7AF-DCE5-76C9-4C2A35E1A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2170394"/>
          </a:xfrm>
        </p:spPr>
        <p:txBody>
          <a:bodyPr/>
          <a:lstStyle/>
          <a:p>
            <a:r>
              <a:rPr lang="en-US" dirty="0"/>
              <a:t>Questions, Networking, Workshopping &amp; General Discussion</a:t>
            </a:r>
          </a:p>
        </p:txBody>
      </p:sp>
    </p:spTree>
    <p:extLst>
      <p:ext uri="{BB962C8B-B14F-4D97-AF65-F5344CB8AC3E}">
        <p14:creationId xmlns:p14="http://schemas.microsoft.com/office/powerpoint/2010/main" val="118521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3C811-1B18-B286-8022-F4CA0618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About AAMV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E07AD-229D-1BA0-D313-CD0366847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American Association for Museum Volunteers (AAMV) is a professional network for anyone working with museum volunteers. We are committed to providing a forum for the discussion and distribution of best practices in the field of museum volunteering and internships, expanding opportunities for networking, and advocating for volunteers in museums.</a:t>
            </a:r>
          </a:p>
        </p:txBody>
      </p:sp>
      <p:pic>
        <p:nvPicPr>
          <p:cNvPr id="5" name="Picture 4" descr="A collage of people smiling&#10;&#10;Description automatically generated">
            <a:extLst>
              <a:ext uri="{FF2B5EF4-FFF2-40B4-BE49-F238E27FC236}">
                <a16:creationId xmlns:a16="http://schemas.microsoft.com/office/drawing/2014/main" id="{06224D81-9A37-676C-B3B6-29FE07DB9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3" y="848259"/>
            <a:ext cx="6250769" cy="5000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FF50EA-9959-81E0-DC38-283CB8848644}"/>
              </a:ext>
            </a:extLst>
          </p:cNvPr>
          <p:cNvSpPr txBox="1"/>
          <p:nvPr/>
        </p:nvSpPr>
        <p:spPr>
          <a:xfrm>
            <a:off x="10733888" y="6327801"/>
            <a:ext cx="16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AAMV.org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9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B85B-7F02-5859-DC5D-55003A89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en-US" sz="2000"/>
              <a:t>Session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26CB5-F012-FFD3-088E-F23A796A6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/>
          </a:bodyPr>
          <a:lstStyle/>
          <a:p>
            <a:r>
              <a:rPr lang="en-US" sz="1600" dirty="0"/>
              <a:t>Traditional panels</a:t>
            </a:r>
          </a:p>
          <a:p>
            <a:r>
              <a:rPr lang="en-US" sz="1600" dirty="0"/>
              <a:t>Interactive roundtable discussions</a:t>
            </a:r>
          </a:p>
          <a:p>
            <a:r>
              <a:rPr lang="en-US" sz="1600" dirty="0"/>
              <a:t>Case-specific presentations (“Flash sessions” for AAM)</a:t>
            </a:r>
          </a:p>
          <a:p>
            <a:r>
              <a:rPr lang="en-US" sz="1600" dirty="0"/>
              <a:t>Workshops</a:t>
            </a:r>
          </a:p>
          <a:p>
            <a:r>
              <a:rPr lang="en-US" sz="1600" dirty="0"/>
              <a:t>Other: be creative!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7" name="Picture 6" descr="A group of people sitting around tables&#10;&#10;Description automatically generated">
            <a:extLst>
              <a:ext uri="{FF2B5EF4-FFF2-40B4-BE49-F238E27FC236}">
                <a16:creationId xmlns:a16="http://schemas.microsoft.com/office/drawing/2014/main" id="{C75C52B3-65A4-EE5C-A22A-AFE7814D1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45" r="1" b="5719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3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AB96C6A6-EE32-B16F-47C3-0435E6C20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86" b="6539"/>
          <a:stretch/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85A9A-14CF-099E-4E73-B2BF294C1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1505"/>
            <a:ext cx="4487298" cy="1174991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Keep it interactive!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DE6A9-E647-5D8B-83BF-DAD67AA4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941" y="976129"/>
            <a:ext cx="4804931" cy="4919815"/>
          </a:xfrm>
        </p:spPr>
        <p:txBody>
          <a:bodyPr anchor="ctr">
            <a:normAutofit/>
          </a:bodyPr>
          <a:lstStyle/>
          <a:p>
            <a:r>
              <a:rPr lang="en-US" dirty="0"/>
              <a:t>Prioritize interactivity in your proposal</a:t>
            </a:r>
          </a:p>
          <a:p>
            <a:r>
              <a:rPr lang="en-US" dirty="0"/>
              <a:t>Avoid “talking at” your audience</a:t>
            </a:r>
          </a:p>
          <a:p>
            <a:r>
              <a:rPr lang="en-US" dirty="0"/>
              <a:t>Include answers to the following:</a:t>
            </a:r>
          </a:p>
          <a:p>
            <a:pPr lvl="1"/>
            <a:r>
              <a:rPr lang="en-US" dirty="0"/>
              <a:t>How will you encourage audience engagement?</a:t>
            </a:r>
          </a:p>
          <a:p>
            <a:pPr lvl="1"/>
            <a:r>
              <a:rPr lang="en-US" dirty="0"/>
              <a:t>How will you make the issues discussed relevant to the concerns of your audience?</a:t>
            </a:r>
          </a:p>
          <a:p>
            <a:pPr lvl="1"/>
            <a:r>
              <a:rPr lang="en-US" dirty="0"/>
              <a:t>How is your session idea more engaging than the traditional conference format?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r>
              <a:rPr lang="en-US" dirty="0"/>
              <a:t>Let’s take a moment to throw around some ideas on how to make conference sessions more engaging. </a:t>
            </a:r>
          </a:p>
          <a:p>
            <a:pPr marL="228600" lvl="1" indent="0">
              <a:buNone/>
            </a:pPr>
            <a:r>
              <a:rPr lang="en-US" dirty="0"/>
              <a:t>Have you attended a particularly engaging session at a recent conference?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A176-0780-1160-7397-44B40B27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Keep it Inclusive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502F7-7207-E996-3EFB-E23E8CB43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en-US" dirty="0"/>
              <a:t>Diversity, Equity, Inclusion, and Accessibility should be the lens through which we do </a:t>
            </a:r>
            <a:r>
              <a:rPr lang="en-US" u="sng" dirty="0"/>
              <a:t>all</a:t>
            </a:r>
            <a:r>
              <a:rPr lang="en-US" dirty="0"/>
              <a:t> of our work, and your proposal should reflect that you have given thought to the intersection of these concerns with your topic</a:t>
            </a:r>
          </a:p>
          <a:p>
            <a:r>
              <a:rPr lang="en-US" dirty="0"/>
              <a:t>Do your research, continue your education. It’s not enough to mention DEIA without serious thought and commitment</a:t>
            </a:r>
          </a:p>
          <a:p>
            <a:r>
              <a:rPr lang="en-US" dirty="0"/>
              <a:t>Be mindful of the composition of your panel, and whose work you are referencing, representing, and amplifying</a:t>
            </a:r>
          </a:p>
          <a:p>
            <a:r>
              <a:rPr lang="en-US" dirty="0"/>
              <a:t>AAMV DEIA Toolkit: </a:t>
            </a:r>
            <a:r>
              <a:rPr lang="en-US" dirty="0" err="1"/>
              <a:t>AAMV.org</a:t>
            </a:r>
            <a:r>
              <a:rPr lang="en-US" dirty="0"/>
              <a:t>/diversity </a:t>
            </a:r>
          </a:p>
        </p:txBody>
      </p:sp>
      <p:pic>
        <p:nvPicPr>
          <p:cNvPr id="5" name="Picture 4" descr="A person standing at a podium&#10;&#10;Description automatically generated">
            <a:extLst>
              <a:ext uri="{FF2B5EF4-FFF2-40B4-BE49-F238E27FC236}">
                <a16:creationId xmlns:a16="http://schemas.microsoft.com/office/drawing/2014/main" id="{36BFDEAB-C20A-65A5-0819-757BDACF3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2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7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lephant in the jungle">
            <a:extLst>
              <a:ext uri="{FF2B5EF4-FFF2-40B4-BE49-F238E27FC236}">
                <a16:creationId xmlns:a16="http://schemas.microsoft.com/office/drawing/2014/main" id="{F14C13B2-6610-EC12-52D3-D02B245BD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84" r="12116" b="-1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E9A24-32EE-E9CD-A8E0-F9DDD8BD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Embrace hot topics in the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5ABBA-25D6-ED1F-1EFD-C30A15B72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Address the elephant in the room</a:t>
            </a:r>
          </a:p>
          <a:p>
            <a:r>
              <a:rPr lang="en-US" dirty="0">
                <a:solidFill>
                  <a:schemeClr val="bg1"/>
                </a:solidFill>
              </a:rPr>
              <a:t>Feel empowered to create conversation</a:t>
            </a:r>
          </a:p>
          <a:p>
            <a:r>
              <a:rPr lang="en-US" dirty="0">
                <a:solidFill>
                  <a:schemeClr val="bg1"/>
                </a:solidFill>
              </a:rPr>
              <a:t>It’s okay to not have all of the answers— but make the attempt to provide solutions and identify those who are doing a good job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7375E-DA1B-ED52-FE0D-BAEACC3F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5000" u="sng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Make it actionable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3766F0-7480-8729-4DA3-476EFCE9CC2F}"/>
              </a:ext>
            </a:extLst>
          </p:cNvPr>
          <p:cNvSpPr txBox="1"/>
          <p:nvPr/>
        </p:nvSpPr>
        <p:spPr>
          <a:xfrm>
            <a:off x="643390" y="5751575"/>
            <a:ext cx="8695481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We’re here to find solutions, not just talk about the problems!</a:t>
            </a:r>
          </a:p>
        </p:txBody>
      </p:sp>
    </p:spTree>
    <p:extLst>
      <p:ext uri="{BB962C8B-B14F-4D97-AF65-F5344CB8AC3E}">
        <p14:creationId xmlns:p14="http://schemas.microsoft.com/office/powerpoint/2010/main" val="195144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omen standing at a podium&#10;&#10;Description automatically generated">
            <a:extLst>
              <a:ext uri="{FF2B5EF4-FFF2-40B4-BE49-F238E27FC236}">
                <a16:creationId xmlns:a16="http://schemas.microsoft.com/office/drawing/2014/main" id="{4FFF213F-106F-51EA-E2E9-7988CF7E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43750" r="1" b="1"/>
          <a:stretch/>
        </p:blipFill>
        <p:spPr>
          <a:xfrm>
            <a:off x="20" y="315695"/>
            <a:ext cx="12191980" cy="6857990"/>
          </a:xfrm>
          <a:prstGeom prst="rect">
            <a:avLst/>
          </a:prstGeom>
          <a:gradFill>
            <a:gsLst>
              <a:gs pos="0">
                <a:schemeClr val="bg1">
                  <a:tint val="97000"/>
                  <a:shade val="100000"/>
                  <a:satMod val="185000"/>
                  <a:lumMod val="120000"/>
                  <a:alpha val="58729"/>
                </a:schemeClr>
              </a:gs>
              <a:gs pos="100000">
                <a:schemeClr val="bg1">
                  <a:tint val="96000"/>
                  <a:shade val="95000"/>
                  <a:satMod val="215000"/>
                  <a:lumMod val="80000"/>
                </a:schemeClr>
              </a:gs>
            </a:gsLst>
            <a:path path="circle">
              <a:fillToRect l="50000" t="55000" r="125000" b="100000"/>
            </a:path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83633-3F18-1622-1416-998AEAE4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Upcoming Deadlines and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CE993-AB00-5184-AA9C-93350EEB2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555" y="2473152"/>
            <a:ext cx="8396890" cy="3927648"/>
          </a:xfrm>
          <a:gradFill>
            <a:gsLst>
              <a:gs pos="0">
                <a:schemeClr val="bg1">
                  <a:tint val="97000"/>
                  <a:shade val="100000"/>
                  <a:satMod val="185000"/>
                  <a:lumMod val="120000"/>
                  <a:alpha val="34594"/>
                </a:schemeClr>
              </a:gs>
              <a:gs pos="100000">
                <a:schemeClr val="bg1">
                  <a:tint val="96000"/>
                  <a:shade val="95000"/>
                  <a:satMod val="215000"/>
                  <a:lumMod val="80000"/>
                </a:schemeClr>
              </a:gs>
            </a:gsLst>
            <a:path path="circle">
              <a:fillToRect l="50000" t="55000" r="125000" b="100000"/>
            </a:path>
          </a:gradFill>
        </p:spPr>
        <p:txBody>
          <a:bodyPr>
            <a:normAutofit/>
          </a:bodyPr>
          <a:lstStyle/>
          <a:p>
            <a:r>
              <a:rPr lang="en-US" sz="3000" b="1" dirty="0"/>
              <a:t>American Alliance of Museums</a:t>
            </a:r>
            <a:r>
              <a:rPr lang="en-US" sz="3000" dirty="0"/>
              <a:t>: September (TBD); “Thriving Museums, Healthy Communities”</a:t>
            </a:r>
          </a:p>
          <a:p>
            <a:pPr lvl="1"/>
            <a:r>
              <a:rPr lang="en-US" sz="2800" dirty="0" err="1"/>
              <a:t>annualmeeting.aam-us.org</a:t>
            </a:r>
            <a:r>
              <a:rPr lang="en-US" sz="2800" dirty="0"/>
              <a:t>/</a:t>
            </a:r>
            <a:r>
              <a:rPr lang="en-US" sz="2800" dirty="0" err="1"/>
              <a:t>callforproposals</a:t>
            </a:r>
            <a:endParaRPr lang="en-US" sz="2800" dirty="0"/>
          </a:p>
          <a:p>
            <a:r>
              <a:rPr lang="en-US" dirty="0" err="1"/>
              <a:t>MuseumNext</a:t>
            </a:r>
            <a:r>
              <a:rPr lang="en-US" dirty="0"/>
              <a:t>: September 10; open theme</a:t>
            </a:r>
          </a:p>
          <a:p>
            <a:r>
              <a:rPr lang="en-US" dirty="0"/>
              <a:t>National Council for History Education: September 25; “History at the Crossroads”</a:t>
            </a:r>
          </a:p>
          <a:p>
            <a:r>
              <a:rPr lang="en-US" dirty="0"/>
              <a:t>The Inclusive Museum: November 13 (advanced submission); “Visitors, Collections, Representations”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95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5B56-38AC-F2C9-014A-609474DF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dirty="0"/>
              <a:t>Fitting the Theme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AE88B00-06DC-CE5A-73B8-DD43864E24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4672" y="2640692"/>
          <a:ext cx="5925310" cy="3255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24541F2-3042-B2BA-874A-035CC7C07A2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426" r="17615"/>
          <a:stretch/>
        </p:blipFill>
        <p:spPr>
          <a:xfrm>
            <a:off x="6925456" y="514350"/>
            <a:ext cx="5126636" cy="5829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81B74D-875F-46E6-E9A0-48E47509AD62}"/>
              </a:ext>
            </a:extLst>
          </p:cNvPr>
          <p:cNvSpPr txBox="1"/>
          <p:nvPr/>
        </p:nvSpPr>
        <p:spPr>
          <a:xfrm>
            <a:off x="1638355" y="5879224"/>
            <a:ext cx="4257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annualmeeting.aam-us.org</a:t>
            </a:r>
            <a:r>
              <a:rPr lang="en-US" dirty="0"/>
              <a:t>/</a:t>
            </a:r>
            <a:r>
              <a:rPr lang="en-US" dirty="0" err="1"/>
              <a:t>callforproposals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9808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AAMV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FF0003"/>
      </a:accent1>
      <a:accent2>
        <a:srgbClr val="EE3024"/>
      </a:accent2>
      <a:accent3>
        <a:srgbClr val="EE3024"/>
      </a:accent3>
      <a:accent4>
        <a:srgbClr val="EE3024"/>
      </a:accent4>
      <a:accent5>
        <a:srgbClr val="EE3024"/>
      </a:accent5>
      <a:accent6>
        <a:srgbClr val="EE3024"/>
      </a:accent6>
      <a:hlink>
        <a:srgbClr val="CC9900"/>
      </a:hlink>
      <a:folHlink>
        <a:srgbClr val="666699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{C62D3933-FEBB-E34B-A911-ECADD86F279A}tf10001120</Template>
  <TotalTime>54</TotalTime>
  <Words>691</Words>
  <Application>Microsoft Macintosh PowerPoint</Application>
  <PresentationFormat>Widescreen</PresentationFormat>
  <Paragraphs>60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Parcel</vt:lpstr>
      <vt:lpstr>Creating Conference Proposals</vt:lpstr>
      <vt:lpstr>About AAMV</vt:lpstr>
      <vt:lpstr>Session Types</vt:lpstr>
      <vt:lpstr>Keep it interactive!</vt:lpstr>
      <vt:lpstr>Keep it Inclusive</vt:lpstr>
      <vt:lpstr>Embrace hot topics in the field</vt:lpstr>
      <vt:lpstr>Make it actionable</vt:lpstr>
      <vt:lpstr>Upcoming Deadlines and Themes</vt:lpstr>
      <vt:lpstr>Fitting the Theme</vt:lpstr>
      <vt:lpstr>What Would you like to see, and how do you fit the theme?  </vt:lpstr>
      <vt:lpstr>What issues would you like to address or See Addressed in the field?</vt:lpstr>
      <vt:lpstr>Questions, Networking, Workshopping &amp; General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Conference Proposals</dc:title>
  <dc:creator>Mary Fernandez</dc:creator>
  <cp:lastModifiedBy>Mary Fernandez</cp:lastModifiedBy>
  <cp:revision>2</cp:revision>
  <dcterms:created xsi:type="dcterms:W3CDTF">2023-08-30T20:59:01Z</dcterms:created>
  <dcterms:modified xsi:type="dcterms:W3CDTF">2023-09-05T14:15:37Z</dcterms:modified>
</cp:coreProperties>
</file>